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4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BB3E2"/>
    <a:srgbClr val="1B1B1B"/>
    <a:srgbClr val="F3F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FE79A-443A-FEF1-ED5D-7C7CDCF641C8}" v="15" dt="2025-03-06T20:39:00.74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3" autoAdjust="0"/>
    <p:restoredTop sz="95079" autoAdjust="0"/>
  </p:normalViewPr>
  <p:slideViewPr>
    <p:cSldViewPr snapToGrid="0">
      <p:cViewPr varScale="1">
        <p:scale>
          <a:sx n="139" d="100"/>
          <a:sy n="139" d="100"/>
        </p:scale>
        <p:origin x="88" y="3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nick, Carolyn" userId="S::mahnicc@westinghouse.com::6bcf6a80-9359-46fb-9d6a-0d329be3d2c3" providerId="AD" clId="Web-{653FE79A-443A-FEF1-ED5D-7C7CDCF641C8}"/>
    <pc:docChg chg="modSld">
      <pc:chgData name="Mahnick, Carolyn" userId="S::mahnicc@westinghouse.com::6bcf6a80-9359-46fb-9d6a-0d329be3d2c3" providerId="AD" clId="Web-{653FE79A-443A-FEF1-ED5D-7C7CDCF641C8}" dt="2025-03-06T20:38:57" v="6" actId="20577"/>
      <pc:docMkLst>
        <pc:docMk/>
      </pc:docMkLst>
      <pc:sldChg chg="delSp modSp">
        <pc:chgData name="Mahnick, Carolyn" userId="S::mahnicc@westinghouse.com::6bcf6a80-9359-46fb-9d6a-0d329be3d2c3" providerId="AD" clId="Web-{653FE79A-443A-FEF1-ED5D-7C7CDCF641C8}" dt="2025-03-06T20:38:57" v="6" actId="20577"/>
        <pc:sldMkLst>
          <pc:docMk/>
          <pc:sldMk cId="2482743308" sldId="324"/>
        </pc:sldMkLst>
        <pc:spChg chg="mod">
          <ac:chgData name="Mahnick, Carolyn" userId="S::mahnicc@westinghouse.com::6bcf6a80-9359-46fb-9d6a-0d329be3d2c3" providerId="AD" clId="Web-{653FE79A-443A-FEF1-ED5D-7C7CDCF641C8}" dt="2025-03-06T20:38:57" v="6" actId="20577"/>
          <ac:spMkLst>
            <pc:docMk/>
            <pc:sldMk cId="2482743308" sldId="324"/>
            <ac:spMk id="3" creationId="{9715D77B-0BFB-4CFA-A73A-0C37518D9D7B}"/>
          </ac:spMkLst>
        </pc:spChg>
        <pc:spChg chg="del mod">
          <ac:chgData name="Mahnick, Carolyn" userId="S::mahnicc@westinghouse.com::6bcf6a80-9359-46fb-9d6a-0d329be3d2c3" providerId="AD" clId="Web-{653FE79A-443A-FEF1-ED5D-7C7CDCF641C8}" dt="2025-03-06T20:38:40.015" v="2"/>
          <ac:spMkLst>
            <pc:docMk/>
            <pc:sldMk cId="2482743308" sldId="324"/>
            <ac:spMk id="12" creationId="{5D9380FA-7E58-1A72-CB48-61748FC11268}"/>
          </ac:spMkLst>
        </pc:spChg>
        <pc:spChg chg="mod">
          <ac:chgData name="Mahnick, Carolyn" userId="S::mahnicc@westinghouse.com::6bcf6a80-9359-46fb-9d6a-0d329be3d2c3" providerId="AD" clId="Web-{653FE79A-443A-FEF1-ED5D-7C7CDCF641C8}" dt="2025-03-06T20:38:49.921" v="3" actId="1076"/>
          <ac:spMkLst>
            <pc:docMk/>
            <pc:sldMk cId="2482743308" sldId="324"/>
            <ac:spMk id="42" creationId="{3FC1DDDE-17DA-475B-B343-DF6A51970DE8}"/>
          </ac:spMkLst>
        </pc:spChg>
      </pc:sldChg>
    </pc:docChg>
  </pc:docChgLst>
  <pc:docChgLst>
    <pc:chgData name="Mahnick, Carolyn" userId="S::mahnicc@westinghouse.com::6bcf6a80-9359-46fb-9d6a-0d329be3d2c3" providerId="AD" clId="Web-{9B0E1F94-F254-2438-BDEA-906FFB4EF96C}"/>
    <pc:docChg chg="modSld">
      <pc:chgData name="Mahnick, Carolyn" userId="S::mahnicc@westinghouse.com::6bcf6a80-9359-46fb-9d6a-0d329be3d2c3" providerId="AD" clId="Web-{9B0E1F94-F254-2438-BDEA-906FFB4EF96C}" dt="2025-02-25T13:13:54.266" v="57" actId="1076"/>
      <pc:docMkLst>
        <pc:docMk/>
      </pc:docMkLst>
      <pc:sldChg chg="modSp">
        <pc:chgData name="Mahnick, Carolyn" userId="S::mahnicc@westinghouse.com::6bcf6a80-9359-46fb-9d6a-0d329be3d2c3" providerId="AD" clId="Web-{9B0E1F94-F254-2438-BDEA-906FFB4EF96C}" dt="2025-02-25T13:13:54.266" v="57" actId="1076"/>
        <pc:sldMkLst>
          <pc:docMk/>
          <pc:sldMk cId="2482743308" sldId="324"/>
        </pc:sldMkLst>
        <pc:spChg chg="mod">
          <ac:chgData name="Mahnick, Carolyn" userId="S::mahnicc@westinghouse.com::6bcf6a80-9359-46fb-9d6a-0d329be3d2c3" providerId="AD" clId="Web-{9B0E1F94-F254-2438-BDEA-906FFB4EF96C}" dt="2025-02-25T13:13:54.266" v="57" actId="1076"/>
          <ac:spMkLst>
            <pc:docMk/>
            <pc:sldMk cId="2482743308" sldId="324"/>
            <ac:spMk id="3" creationId="{9715D77B-0BFB-4CFA-A73A-0C37518D9D7B}"/>
          </ac:spMkLst>
        </pc:spChg>
        <pc:spChg chg="mod">
          <ac:chgData name="Mahnick, Carolyn" userId="S::mahnicc@westinghouse.com::6bcf6a80-9359-46fb-9d6a-0d329be3d2c3" providerId="AD" clId="Web-{9B0E1F94-F254-2438-BDEA-906FFB4EF96C}" dt="2025-02-25T13:13:43.297" v="55" actId="20577"/>
          <ac:spMkLst>
            <pc:docMk/>
            <pc:sldMk cId="2482743308" sldId="324"/>
            <ac:spMk id="34" creationId="{2B5EB231-8682-4389-AAF1-243EB63E475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C38C-7713-4A7C-8907-286AD7C37484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D434A-14E1-4AA6-B777-C24F87194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2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9F22A-C893-4415-9397-A99FC91D486B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8F76A-A682-4286-BFD8-738801AA04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1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rotWithShape="1">
          <a:gsLst>
            <a:gs pos="100000">
              <a:srgbClr val="3BB3E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1"/>
            <a:ext cx="9144000" cy="1937982"/>
          </a:xfrm>
          <a:prstGeom prst="rect">
            <a:avLst/>
          </a:prstGeom>
          <a:gradFill>
            <a:gsLst>
              <a:gs pos="0">
                <a:schemeClr val="tx1">
                  <a:lumMod val="95000"/>
                </a:schemeClr>
              </a:gs>
              <a:gs pos="53000">
                <a:schemeClr val="tx1"/>
              </a:gs>
              <a:gs pos="83000">
                <a:schemeClr val="tx1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18924"/>
            <a:ext cx="9144000" cy="14384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  <a:effectLst/>
                <a:latin typeface="Helvetica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" y="3327535"/>
            <a:ext cx="9143999" cy="14218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Position</a:t>
            </a:r>
          </a:p>
          <a:p>
            <a:r>
              <a:rPr lang="en-US" dirty="0"/>
              <a:t>Company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4762503"/>
            <a:ext cx="9144000" cy="38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0" y="48049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700" dirty="0"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PRESSURIZED</a:t>
            </a:r>
            <a:r>
              <a:rPr lang="en-US" sz="1600" spc="700" baseline="0" dirty="0"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WATER REACTOR OWNERS GROUP</a:t>
            </a:r>
            <a:endParaRPr lang="en-US" sz="1600" spc="700" dirty="0"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011184" y="122835"/>
            <a:ext cx="8228353" cy="1605647"/>
            <a:chOff x="888764" y="2609850"/>
            <a:chExt cx="10152923" cy="1981200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764" y="2872430"/>
              <a:ext cx="2109216" cy="1456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Box 29"/>
            <p:cNvSpPr txBox="1"/>
            <p:nvPr userDrawn="1"/>
          </p:nvSpPr>
          <p:spPr>
            <a:xfrm>
              <a:off x="3627209" y="3305217"/>
              <a:ext cx="7414478" cy="645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spc="100" dirty="0">
                  <a:solidFill>
                    <a:srgbClr val="0094C8"/>
                  </a:solidFill>
                  <a:effectLst/>
                </a:rPr>
                <a:t>Global Expertise</a:t>
              </a:r>
              <a:r>
                <a:rPr lang="en-US" sz="2800" b="1" spc="100" baseline="0" dirty="0">
                  <a:solidFill>
                    <a:srgbClr val="0094C8"/>
                  </a:solidFill>
                  <a:effectLst/>
                </a:rPr>
                <a:t> </a:t>
              </a:r>
              <a:r>
                <a:rPr lang="en-US" sz="2000" b="1" spc="100" baseline="0" dirty="0">
                  <a:solidFill>
                    <a:schemeClr val="bg1"/>
                  </a:solidFill>
                  <a:effectLst/>
                </a:rPr>
                <a:t>•</a:t>
              </a:r>
              <a:r>
                <a:rPr lang="en-US" sz="2800" b="1" spc="100" baseline="0" dirty="0"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2800" b="1" spc="100" baseline="0" dirty="0">
                  <a:solidFill>
                    <a:srgbClr val="0094C8"/>
                  </a:solidFill>
                  <a:effectLst/>
                </a:rPr>
                <a:t>One Voice</a:t>
              </a:r>
            </a:p>
          </p:txBody>
        </p:sp>
        <p:cxnSp>
          <p:nvCxnSpPr>
            <p:cNvPr id="31" name="Straight Connector 30"/>
            <p:cNvCxnSpPr/>
            <p:nvPr userDrawn="1"/>
          </p:nvCxnSpPr>
          <p:spPr>
            <a:xfrm rot="5400000">
              <a:off x="2552700" y="3600450"/>
              <a:ext cx="1981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100000">
              <a:srgbClr val="3BB3E2"/>
            </a:gs>
            <a:gs pos="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 flipH="1">
            <a:off x="0" y="0"/>
            <a:ext cx="9144000" cy="5143500"/>
          </a:xfrm>
          <a:prstGeom prst="round2DiagRect">
            <a:avLst>
              <a:gd name="adj1" fmla="val 4141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387"/>
            <a:ext cx="8229600" cy="776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97" y="1212028"/>
            <a:ext cx="8413668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296" y="4624333"/>
            <a:ext cx="685800" cy="365522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fld id="{2540499A-AC90-4967-A0CE-14CEA3F610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1456" y="480316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PRESSURIZED</a:t>
            </a:r>
            <a:r>
              <a:rPr lang="en-US" sz="1200" spc="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REACTOR OWNERS GROUP</a:t>
            </a:r>
            <a:endParaRPr lang="en-US" sz="12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7305" y="118067"/>
            <a:ext cx="665242" cy="459231"/>
          </a:xfrm>
          <a:prstGeom prst="rect">
            <a:avLst/>
          </a:prstGeom>
          <a:noFill/>
          <a:effectLst/>
        </p:spPr>
      </p:pic>
      <p:sp>
        <p:nvSpPr>
          <p:cNvPr id="18" name="Rectangle 17"/>
          <p:cNvSpPr/>
          <p:nvPr userDrawn="1"/>
        </p:nvSpPr>
        <p:spPr>
          <a:xfrm>
            <a:off x="-1" y="984042"/>
            <a:ext cx="8769927" cy="152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">
                <a:schemeClr val="tx1">
                  <a:alpha val="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70601A-4E97-43A9-8AED-8E5F4F674340}"/>
              </a:ext>
            </a:extLst>
          </p:cNvPr>
          <p:cNvSpPr/>
          <p:nvPr userDrawn="1"/>
        </p:nvSpPr>
        <p:spPr>
          <a:xfrm>
            <a:off x="8827636" y="303246"/>
            <a:ext cx="89624" cy="8252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 rotWithShape="1">
          <a:gsLst>
            <a:gs pos="94000">
              <a:srgbClr val="3BB3E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 flipH="1">
            <a:off x="0" y="0"/>
            <a:ext cx="9144000" cy="5143500"/>
          </a:xfrm>
          <a:prstGeom prst="round2DiagRect">
            <a:avLst>
              <a:gd name="adj1" fmla="val 4141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296" y="4624333"/>
            <a:ext cx="685800" cy="365522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fld id="{2540499A-AC90-4967-A0CE-14CEA3F610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1456" y="480316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PRESSURIZED</a:t>
            </a:r>
            <a:r>
              <a:rPr lang="en-US" sz="1200" spc="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REACTOR OWNERS GROUP</a:t>
            </a:r>
            <a:endParaRPr lang="en-US" sz="12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PWROG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-100000"/>
          </a:blip>
          <a:stretch>
            <a:fillRect/>
          </a:stretch>
        </p:blipFill>
        <p:spPr>
          <a:xfrm>
            <a:off x="8425940" y="87259"/>
            <a:ext cx="665242" cy="598910"/>
          </a:xfrm>
          <a:prstGeom prst="rect">
            <a:avLst/>
          </a:prstGeom>
          <a:noFill/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241" y="1957890"/>
            <a:ext cx="1749636" cy="1207813"/>
          </a:xfrm>
          <a:prstGeom prst="rect">
            <a:avLst/>
          </a:prstGeom>
          <a:noFill/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3627210" y="2170093"/>
            <a:ext cx="551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spc="100" dirty="0">
                <a:solidFill>
                  <a:schemeClr val="tx1"/>
                </a:solidFill>
                <a:effectLst/>
              </a:rPr>
              <a:t>Global Expertise</a:t>
            </a:r>
            <a:r>
              <a:rPr lang="en-US" sz="2400" b="1" spc="100" baseline="0" dirty="0">
                <a:solidFill>
                  <a:schemeClr val="tx1"/>
                </a:solidFill>
                <a:effectLst/>
              </a:rPr>
              <a:t> • One Voice</a:t>
            </a:r>
          </a:p>
          <a:p>
            <a:pPr algn="l"/>
            <a:r>
              <a:rPr lang="en-US" sz="2400" b="1" spc="100" baseline="0" dirty="0">
                <a:solidFill>
                  <a:schemeClr val="tx1"/>
                </a:solidFill>
                <a:effectLst/>
              </a:rPr>
              <a:t>www.pwrog.com</a:t>
            </a:r>
            <a:endParaRPr lang="en-US" sz="2400" b="1" spc="1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rot="5400000">
            <a:off x="2645394" y="2565776"/>
            <a:ext cx="1719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A22FCB17-EEB8-4B7E-8D03-CE11AFE4ED23}"/>
              </a:ext>
            </a:extLst>
          </p:cNvPr>
          <p:cNvSpPr/>
          <p:nvPr userDrawn="1"/>
        </p:nvSpPr>
        <p:spPr>
          <a:xfrm>
            <a:off x="2666999" y="2435225"/>
            <a:ext cx="266701" cy="26987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4629151"/>
            <a:ext cx="14478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03/05/02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72050"/>
            <a:ext cx="2895600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4629151"/>
            <a:ext cx="14478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19BEC94-F4ED-4148-A46E-A747E986B9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gradFill rotWithShape="1">
          <a:gsLst>
            <a:gs pos="92000">
              <a:srgbClr val="3BB3E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 flipH="1">
            <a:off x="-27296" y="0"/>
            <a:ext cx="9144000" cy="5143500"/>
          </a:xfrm>
          <a:prstGeom prst="round2DiagRect">
            <a:avLst>
              <a:gd name="adj1" fmla="val 4141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23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rgbClr val="3BB3E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4" r:id="rId3"/>
    <p:sldLayoutId id="2147483651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oldercm@westinghouse.com" TargetMode="External"/><Relationship Id="rId13" Type="http://schemas.openxmlformats.org/officeDocument/2006/relationships/hyperlink" Target="mailto:molkenjp@" TargetMode="External"/><Relationship Id="rId18" Type="http://schemas.openxmlformats.org/officeDocument/2006/relationships/hyperlink" Target="mailto:marinonr@westinghouse.com" TargetMode="External"/><Relationship Id="rId3" Type="http://schemas.openxmlformats.org/officeDocument/2006/relationships/hyperlink" Target="mailto:laubhatj@pwrog.com" TargetMode="External"/><Relationship Id="rId21" Type="http://schemas.openxmlformats.org/officeDocument/2006/relationships/image" Target="../media/image5.png"/><Relationship Id="rId7" Type="http://schemas.openxmlformats.org/officeDocument/2006/relationships/hyperlink" Target="mailto:holdercm@" TargetMode="External"/><Relationship Id="rId12" Type="http://schemas.openxmlformats.org/officeDocument/2006/relationships/hyperlink" Target="mailto:milbermj@westinghouse.com" TargetMode="External"/><Relationship Id="rId17" Type="http://schemas.openxmlformats.org/officeDocument/2006/relationships/hyperlink" Target="mailto:zachart@westinghouse.com" TargetMode="External"/><Relationship Id="rId2" Type="http://schemas.openxmlformats.org/officeDocument/2006/relationships/hyperlink" Target="mailto:nowinowa@westinghouse.com" TargetMode="External"/><Relationship Id="rId16" Type="http://schemas.openxmlformats.org/officeDocument/2006/relationships/hyperlink" Target="mailto:boardmJD@westinghouse.com" TargetMode="External"/><Relationship Id="rId20" Type="http://schemas.openxmlformats.org/officeDocument/2006/relationships/hyperlink" Target="mailto:caleb.tomlin@framatome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riblemc@westinghouse.com" TargetMode="External"/><Relationship Id="rId11" Type="http://schemas.openxmlformats.org/officeDocument/2006/relationships/hyperlink" Target="mailto:higashm@westinghouse.com" TargetMode="External"/><Relationship Id="rId5" Type="http://schemas.openxmlformats.org/officeDocument/2006/relationships/hyperlink" Target="mailto:VavrekJI@westinghouse.com" TargetMode="External"/><Relationship Id="rId15" Type="http://schemas.openxmlformats.org/officeDocument/2006/relationships/hyperlink" Target="mailto:boardmjd@" TargetMode="External"/><Relationship Id="rId10" Type="http://schemas.openxmlformats.org/officeDocument/2006/relationships/hyperlink" Target="mailto:degeyemb@westinghouse.com" TargetMode="External"/><Relationship Id="rId19" Type="http://schemas.openxmlformats.org/officeDocument/2006/relationships/hyperlink" Target="mailto:mahnicc@westinghouse.com" TargetMode="External"/><Relationship Id="rId4" Type="http://schemas.openxmlformats.org/officeDocument/2006/relationships/hyperlink" Target="mailto:VavrekJI@" TargetMode="External"/><Relationship Id="rId9" Type="http://schemas.openxmlformats.org/officeDocument/2006/relationships/hyperlink" Target="mailto:olinskdc@" TargetMode="External"/><Relationship Id="rId14" Type="http://schemas.openxmlformats.org/officeDocument/2006/relationships/hyperlink" Target="mailto:molkenjp@westinghouse.com" TargetMode="External"/><Relationship Id="rId22" Type="http://schemas.openxmlformats.org/officeDocument/2006/relationships/hyperlink" Target="mailto:andracjd@westinghous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71"/>
          <p:cNvSpPr>
            <a:spLocks noChangeShapeType="1"/>
          </p:cNvSpPr>
          <p:nvPr/>
        </p:nvSpPr>
        <p:spPr bwMode="auto">
          <a:xfrm flipH="1" flipV="1">
            <a:off x="4529961" y="2556041"/>
            <a:ext cx="0" cy="24392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Line 9"/>
          <p:cNvSpPr>
            <a:spLocks noChangeShapeType="1"/>
          </p:cNvSpPr>
          <p:nvPr/>
        </p:nvSpPr>
        <p:spPr bwMode="auto">
          <a:xfrm flipH="1">
            <a:off x="5885688" y="564642"/>
            <a:ext cx="304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075" name="Line 10"/>
          <p:cNvSpPr>
            <a:spLocks noChangeShapeType="1"/>
          </p:cNvSpPr>
          <p:nvPr/>
        </p:nvSpPr>
        <p:spPr bwMode="auto">
          <a:xfrm flipH="1" flipV="1">
            <a:off x="2887705" y="1813900"/>
            <a:ext cx="3284513" cy="731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3211566" y="1939408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PMO Organization</a:t>
            </a:r>
          </a:p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Pressurized Water Reactor </a:t>
            </a:r>
          </a:p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Owners Group</a:t>
            </a: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3142488" y="103617"/>
            <a:ext cx="2774950" cy="1255728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000" b="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100" b="1" dirty="0">
                <a:solidFill>
                  <a:srgbClr val="000000"/>
                </a:solidFill>
              </a:rPr>
              <a:t>Tony Nowinowski, PWR Owners Group Executive Director </a:t>
            </a:r>
            <a:r>
              <a:rPr lang="en-US" sz="1050" b="1" dirty="0">
                <a:solidFill>
                  <a:srgbClr val="000000"/>
                </a:solidFill>
                <a:hlinkClick r:id="rId2"/>
              </a:rPr>
              <a:t>nowinowa@westinghouse.com</a:t>
            </a:r>
            <a:endParaRPr lang="en-US" sz="1050" b="1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050" dirty="0">
                <a:solidFill>
                  <a:srgbClr val="000000"/>
                </a:solidFill>
              </a:rPr>
              <a:t>Executive Committee, Industry Relations,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50" dirty="0">
                <a:solidFill>
                  <a:srgbClr val="000000"/>
                </a:solidFill>
              </a:rPr>
              <a:t>International Membership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50" dirty="0">
                <a:solidFill>
                  <a:srgbClr val="000000"/>
                </a:solidFill>
              </a:rPr>
              <a:t>(412) 374-6855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3080" name="Line 50"/>
          <p:cNvSpPr>
            <a:spLocks noChangeShapeType="1"/>
          </p:cNvSpPr>
          <p:nvPr/>
        </p:nvSpPr>
        <p:spPr bwMode="auto">
          <a:xfrm flipH="1">
            <a:off x="2911019" y="3159893"/>
            <a:ext cx="228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094" name="Line 54"/>
          <p:cNvSpPr>
            <a:spLocks noChangeShapeType="1"/>
          </p:cNvSpPr>
          <p:nvPr/>
        </p:nvSpPr>
        <p:spPr bwMode="auto">
          <a:xfrm>
            <a:off x="5965589" y="1840108"/>
            <a:ext cx="7221" cy="264372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095" name="Line 54"/>
          <p:cNvSpPr>
            <a:spLocks noChangeShapeType="1"/>
          </p:cNvSpPr>
          <p:nvPr/>
        </p:nvSpPr>
        <p:spPr bwMode="auto">
          <a:xfrm flipH="1">
            <a:off x="3130783" y="1832788"/>
            <a:ext cx="5059" cy="267398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096" name="Line 54"/>
          <p:cNvSpPr>
            <a:spLocks noChangeShapeType="1"/>
          </p:cNvSpPr>
          <p:nvPr/>
        </p:nvSpPr>
        <p:spPr bwMode="auto">
          <a:xfrm flipH="1">
            <a:off x="4529962" y="1346991"/>
            <a:ext cx="0" cy="46207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099" name="Line 50"/>
          <p:cNvSpPr>
            <a:spLocks noChangeShapeType="1"/>
          </p:cNvSpPr>
          <p:nvPr/>
        </p:nvSpPr>
        <p:spPr bwMode="auto">
          <a:xfrm flipH="1">
            <a:off x="5952744" y="3120620"/>
            <a:ext cx="228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101" name="Line 50"/>
          <p:cNvSpPr>
            <a:spLocks noChangeShapeType="1"/>
          </p:cNvSpPr>
          <p:nvPr/>
        </p:nvSpPr>
        <p:spPr bwMode="auto">
          <a:xfrm flipH="1">
            <a:off x="5961888" y="4565142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Line 50"/>
          <p:cNvSpPr>
            <a:spLocks noChangeShapeType="1"/>
          </p:cNvSpPr>
          <p:nvPr/>
        </p:nvSpPr>
        <p:spPr bwMode="auto">
          <a:xfrm flipH="1">
            <a:off x="2920177" y="3860446"/>
            <a:ext cx="214965" cy="136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8" name="Line 71"/>
          <p:cNvSpPr>
            <a:spLocks noChangeShapeType="1"/>
          </p:cNvSpPr>
          <p:nvPr/>
        </p:nvSpPr>
        <p:spPr bwMode="auto">
          <a:xfrm flipH="1">
            <a:off x="3142488" y="2554868"/>
            <a:ext cx="2833036" cy="2922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 flipH="1">
            <a:off x="4514086" y="1224726"/>
            <a:ext cx="165415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 flipH="1" flipV="1">
            <a:off x="2878064" y="1226514"/>
            <a:ext cx="1600199" cy="732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DF1E998F-7734-4AF5-A8E2-5950C88E7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" y="155260"/>
            <a:ext cx="2667000" cy="9094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000" b="1" dirty="0">
                <a:solidFill>
                  <a:schemeClr val="bg1"/>
                </a:solidFill>
              </a:rPr>
              <a:t>Tom Laubham, Program Director</a:t>
            </a:r>
            <a:br>
              <a:rPr lang="en-US" sz="1000" b="1" dirty="0">
                <a:latin typeface="Helvetica" pitchFamily="34" charset="0"/>
              </a:rPr>
            </a:br>
            <a:r>
              <a:rPr lang="en-US" sz="900" b="1" dirty="0">
                <a:hlinkClick r:id="rId3"/>
              </a:rPr>
              <a:t>laubhatj@pwrog.com</a:t>
            </a:r>
            <a:endParaRPr lang="en-US" sz="900" b="1" dirty="0"/>
          </a:p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rgbClr val="000000"/>
                </a:solidFill>
              </a:rPr>
              <a:t>Executive, Management &amp; Steering  Committees, International-Europe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rgbClr val="000000"/>
                </a:solidFill>
              </a:rPr>
              <a:t> (412) 374-6788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00" i="1" dirty="0">
                <a:solidFill>
                  <a:srgbClr val="000000"/>
                </a:solidFill>
              </a:rPr>
              <a:t>Backup:  Chad Holderbaum</a:t>
            </a:r>
          </a:p>
        </p:txBody>
      </p:sp>
      <p:sp>
        <p:nvSpPr>
          <p:cNvPr id="32" name="Text Box 53">
            <a:extLst>
              <a:ext uri="{FF2B5EF4-FFF2-40B4-BE49-F238E27FC236}">
                <a16:creationId xmlns:a16="http://schemas.microsoft.com/office/drawing/2014/main" id="{EAD0A3A7-5F1A-4307-83B3-B5AF5C517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36" y="2778536"/>
            <a:ext cx="2667000" cy="7863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rgbClr val="000000"/>
                </a:solidFill>
              </a:rPr>
              <a:t>Jordan Vavrek</a:t>
            </a:r>
            <a:br>
              <a:rPr lang="en-US" sz="1000" b="1" dirty="0">
                <a:solidFill>
                  <a:srgbClr val="000000"/>
                </a:solidFill>
              </a:rPr>
            </a:br>
            <a:r>
              <a:rPr lang="en-US" sz="900" b="1" dirty="0">
                <a:solidFill>
                  <a:srgbClr val="000000"/>
                </a:solidFill>
                <a:hlinkClick r:id="rId4"/>
              </a:rPr>
              <a:t>Vavrekji@</a:t>
            </a:r>
            <a:r>
              <a:rPr lang="en-US" sz="900" b="1" dirty="0">
                <a:hlinkClick r:id="rId3"/>
              </a:rPr>
              <a:t>pwrog</a:t>
            </a:r>
            <a:r>
              <a:rPr lang="en-US" sz="900" b="1" dirty="0">
                <a:solidFill>
                  <a:srgbClr val="000000"/>
                </a:solidFill>
                <a:hlinkClick r:id="rId5"/>
              </a:rPr>
              <a:t>.com</a:t>
            </a:r>
            <a:endParaRPr lang="en-US" sz="900" b="1" dirty="0">
              <a:solidFill>
                <a:srgbClr val="000000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Senior Systems &amp; Software Analyst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PMO Database, Website Coordinator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(412) 374-6202</a:t>
            </a:r>
          </a:p>
        </p:txBody>
      </p:sp>
      <p:sp>
        <p:nvSpPr>
          <p:cNvPr id="34" name="Text Box 51">
            <a:extLst>
              <a:ext uri="{FF2B5EF4-FFF2-40B4-BE49-F238E27FC236}">
                <a16:creationId xmlns:a16="http://schemas.microsoft.com/office/drawing/2014/main" id="{2B5EB231-8682-4389-AAF1-243EB63E4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89" y="1075550"/>
            <a:ext cx="2667000" cy="7709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>
                <a:solidFill>
                  <a:srgbClr val="000000"/>
                </a:solidFill>
              </a:rPr>
              <a:t>Mike Prible, Program Director </a:t>
            </a:r>
            <a:r>
              <a:rPr lang="en-US" sz="800" b="1">
                <a:solidFill>
                  <a:srgbClr val="000000"/>
                </a:solidFill>
              </a:rPr>
              <a:t>(Acting)</a:t>
            </a:r>
            <a:br>
              <a:rPr lang="en-US" sz="1000" b="0" dirty="0">
                <a:solidFill>
                  <a:srgbClr val="000000"/>
                </a:solidFill>
              </a:rPr>
            </a:br>
            <a:r>
              <a:rPr lang="en-US" sz="900" b="1" dirty="0">
                <a:solidFill>
                  <a:srgbClr val="FFFFFF"/>
                </a:solidFill>
                <a:hlinkClick r:id="rId6"/>
              </a:rPr>
              <a:t>priblemc@westinghouse.com</a:t>
            </a:r>
            <a:endParaRPr lang="en-US" sz="900" b="1">
              <a:solidFill>
                <a:srgbClr val="000000"/>
              </a:solidFill>
              <a:ea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Procedures Committee</a:t>
            </a:r>
            <a:br>
              <a:rPr lang="en-US" sz="1000" b="0" dirty="0">
                <a:solidFill>
                  <a:srgbClr val="000000"/>
                </a:solidFill>
              </a:rPr>
            </a:br>
            <a:r>
              <a:rPr lang="en-US" sz="1000" b="0" dirty="0">
                <a:solidFill>
                  <a:srgbClr val="000000"/>
                </a:solidFill>
              </a:rPr>
              <a:t>(412) </a:t>
            </a:r>
            <a:r>
              <a:rPr lang="en-US" sz="1000" dirty="0">
                <a:solidFill>
                  <a:srgbClr val="000000"/>
                </a:solidFill>
              </a:rPr>
              <a:t>374-3854</a:t>
            </a:r>
            <a:endParaRPr lang="en-US" sz="9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000" b="0" i="1" dirty="0">
                <a:solidFill>
                  <a:srgbClr val="000000"/>
                </a:solidFill>
              </a:rPr>
              <a:t>Backup:  Tom Laubham &amp; Jordan Vavrek</a:t>
            </a: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78317840-3065-43C6-9F13-5F6F09C9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36" y="1855710"/>
            <a:ext cx="2667000" cy="9094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Chad Holderbaum, Program Director</a:t>
            </a:r>
            <a:b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900" b="1" dirty="0">
                <a:solidFill>
                  <a:srgbClr val="000000"/>
                </a:solidFill>
                <a:hlinkClick r:id="rId7"/>
              </a:rPr>
              <a:t>holdercm@</a:t>
            </a:r>
            <a:r>
              <a:rPr lang="en-US" sz="900" b="1" dirty="0">
                <a:hlinkClick r:id="rId3"/>
              </a:rPr>
              <a:t>pwrog</a:t>
            </a:r>
            <a:r>
              <a:rPr lang="en-US" sz="900" b="1" dirty="0">
                <a:solidFill>
                  <a:srgbClr val="000000"/>
                </a:solidFill>
                <a:hlinkClick r:id="rId8"/>
              </a:rPr>
              <a:t>.com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  <a:endParaRPr lang="en-US" sz="900" b="1" dirty="0">
              <a:solidFill>
                <a:srgbClr val="000000"/>
              </a:solidFill>
              <a:latin typeface="Helvetica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b="0" dirty="0">
                <a:solidFill>
                  <a:srgbClr val="000000"/>
                </a:solidFill>
                <a:latin typeface="+mn-lt"/>
              </a:rPr>
              <a:t>Licensing, RMWG, NRC Interface, </a:t>
            </a:r>
            <a:br>
              <a:rPr lang="en-US" sz="1000" b="0" dirty="0">
                <a:solidFill>
                  <a:srgbClr val="000000"/>
                </a:solidFill>
                <a:latin typeface="+mn-lt"/>
              </a:rPr>
            </a:br>
            <a:r>
              <a:rPr lang="en-US" sz="1000" b="0" dirty="0">
                <a:solidFill>
                  <a:srgbClr val="000000"/>
                </a:solidFill>
                <a:latin typeface="+mn-lt"/>
              </a:rPr>
              <a:t>Emerging Issues Group, ASC-WEC Programs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chemeClr val="bg1"/>
                </a:solidFill>
              </a:rPr>
              <a:t>(412) 303-8610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00" b="0" i="1" dirty="0">
                <a:solidFill>
                  <a:srgbClr val="000000"/>
                </a:solidFill>
                <a:latin typeface="+mn-lt"/>
              </a:rPr>
              <a:t>Backup</a:t>
            </a:r>
            <a:r>
              <a:rPr lang="en-US" sz="1000" b="0" i="1">
                <a:solidFill>
                  <a:srgbClr val="000000"/>
                </a:solidFill>
                <a:latin typeface="+mn-lt"/>
              </a:rPr>
              <a:t>: Jim </a:t>
            </a:r>
            <a:r>
              <a:rPr lang="en-US" sz="1000" b="0" i="1" dirty="0">
                <a:solidFill>
                  <a:srgbClr val="000000"/>
                </a:solidFill>
                <a:latin typeface="+mn-lt"/>
              </a:rPr>
              <a:t>Andrachek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CC98590D-0A19-4408-A251-93F22F6E7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488" y="99045"/>
            <a:ext cx="2774950" cy="125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000" b="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100" b="1">
                <a:solidFill>
                  <a:srgbClr val="000000"/>
                </a:solidFill>
              </a:rPr>
              <a:t>Dewey Olinski PE, </a:t>
            </a:r>
            <a:r>
              <a:rPr lang="en-US" sz="1100" b="1" dirty="0">
                <a:solidFill>
                  <a:srgbClr val="000000"/>
                </a:solidFill>
              </a:rPr>
              <a:t>PWR Owners Group Executive Director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50" b="1" dirty="0">
                <a:solidFill>
                  <a:srgbClr val="000000"/>
                </a:solidFill>
                <a:hlinkClick r:id="rId9"/>
              </a:rPr>
              <a:t>olinskdc@</a:t>
            </a:r>
            <a:r>
              <a:rPr lang="en-US" sz="1050" b="1" dirty="0">
                <a:hlinkClick r:id="rId3"/>
              </a:rPr>
              <a:t>pwrog</a:t>
            </a:r>
            <a:r>
              <a:rPr lang="en-US" sz="1050" b="1" dirty="0">
                <a:solidFill>
                  <a:srgbClr val="000000"/>
                </a:solidFill>
                <a:hlinkClick r:id="rId2"/>
              </a:rPr>
              <a:t>.com</a:t>
            </a:r>
            <a:endParaRPr lang="en-US" sz="105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50" b="0" dirty="0">
                <a:solidFill>
                  <a:srgbClr val="000000"/>
                </a:solidFill>
              </a:rPr>
              <a:t>Executive Committee, Industry Relations,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50" b="0" dirty="0">
                <a:solidFill>
                  <a:srgbClr val="000000"/>
                </a:solidFill>
              </a:rPr>
              <a:t>International Membership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50" b="0" dirty="0">
                <a:solidFill>
                  <a:srgbClr val="000000"/>
                </a:solidFill>
              </a:rPr>
              <a:t>(412) 398-0167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37" name="Text Box 29">
            <a:extLst>
              <a:ext uri="{FF2B5EF4-FFF2-40B4-BE49-F238E27FC236}">
                <a16:creationId xmlns:a16="http://schemas.microsoft.com/office/drawing/2014/main" id="{6069FF98-F60C-4394-94D0-7AEFF290E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506" y="2689342"/>
            <a:ext cx="2667000" cy="646331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000" b="1" dirty="0">
                <a:solidFill>
                  <a:srgbClr val="000000"/>
                </a:solidFill>
              </a:rPr>
              <a:t>Bernadette Degeye</a:t>
            </a:r>
            <a:br>
              <a:rPr lang="en-US" sz="1000" b="1" dirty="0">
                <a:solidFill>
                  <a:srgbClr val="000000"/>
                </a:solidFill>
              </a:rPr>
            </a:br>
            <a:r>
              <a:rPr lang="en-US" sz="1000" b="1" dirty="0">
                <a:solidFill>
                  <a:srgbClr val="000000"/>
                </a:solidFill>
                <a:hlinkClick r:id="rId10"/>
              </a:rPr>
              <a:t>degeyemb@westinghouse.com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rgbClr val="000000"/>
                </a:solidFill>
              </a:rPr>
              <a:t>European Membership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rgbClr val="000000"/>
                </a:solidFill>
              </a:rPr>
              <a:t>32-67-28-8247</a:t>
            </a:r>
          </a:p>
        </p:txBody>
      </p:sp>
      <p:sp>
        <p:nvSpPr>
          <p:cNvPr id="42" name="Text Box 75">
            <a:extLst>
              <a:ext uri="{FF2B5EF4-FFF2-40B4-BE49-F238E27FC236}">
                <a16:creationId xmlns:a16="http://schemas.microsoft.com/office/drawing/2014/main" id="{3FC1DDDE-17DA-475B-B343-DF6A51970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240" y="3453431"/>
            <a:ext cx="2667000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Masayoshi Higashi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higashm@westinghouse.com</a:t>
            </a:r>
            <a:endParaRPr lang="en-US" sz="1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Japanese Membership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+81-80-9810-4473</a:t>
            </a:r>
          </a:p>
        </p:txBody>
      </p:sp>
      <p:sp>
        <p:nvSpPr>
          <p:cNvPr id="44" name="Text Box 26">
            <a:extLst>
              <a:ext uri="{FF2B5EF4-FFF2-40B4-BE49-F238E27FC236}">
                <a16:creationId xmlns:a16="http://schemas.microsoft.com/office/drawing/2014/main" id="{A7245A9A-3E34-48F0-BB81-EC6DDEE71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344" y="4258894"/>
            <a:ext cx="2667000" cy="6324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rgbClr val="000000"/>
                </a:solidFill>
              </a:rPr>
              <a:t>Mary Jo Milberger</a:t>
            </a:r>
            <a:br>
              <a:rPr lang="en-US" sz="1000" b="1" dirty="0">
                <a:solidFill>
                  <a:srgbClr val="000000"/>
                </a:solidFill>
              </a:rPr>
            </a:br>
            <a:r>
              <a:rPr lang="en-US" sz="900" b="1" dirty="0">
                <a:solidFill>
                  <a:srgbClr val="000000"/>
                </a:solidFill>
                <a:hlinkClick r:id="rId12"/>
              </a:rPr>
              <a:t>milbermj@westinghouse.com</a:t>
            </a:r>
            <a:endParaRPr lang="en-US" sz="9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PWROG Controller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(412) 374-5271</a:t>
            </a: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id="{580B860E-87B7-49EB-BA34-8B08468B6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862" y="103617"/>
            <a:ext cx="2667000" cy="7709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rgbClr val="000000"/>
                </a:solidFill>
              </a:rPr>
              <a:t>Jim Molkenthin, Program Director</a:t>
            </a:r>
            <a:br>
              <a:rPr lang="en-US" sz="1000" b="1" dirty="0">
                <a:solidFill>
                  <a:srgbClr val="000000"/>
                </a:solidFill>
              </a:rPr>
            </a:br>
            <a:r>
              <a:rPr lang="en-US" sz="900" b="1" dirty="0">
                <a:solidFill>
                  <a:srgbClr val="000000"/>
                </a:solidFill>
                <a:hlinkClick r:id="rId13"/>
              </a:rPr>
              <a:t>molkenjp@</a:t>
            </a:r>
            <a:r>
              <a:rPr lang="en-US" sz="900" b="1" dirty="0">
                <a:hlinkClick r:id="rId3"/>
              </a:rPr>
              <a:t>pwrog</a:t>
            </a:r>
            <a:r>
              <a:rPr lang="en-US" sz="900" b="1" dirty="0">
                <a:solidFill>
                  <a:srgbClr val="000000"/>
                </a:solidFill>
                <a:hlinkClick r:id="rId14"/>
              </a:rPr>
              <a:t>.com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Materials Committee &amp; EPRI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(860) 731-6727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0" i="1" dirty="0">
                <a:solidFill>
                  <a:srgbClr val="000000"/>
                </a:solidFill>
              </a:rPr>
              <a:t>Backup: Caleb Tomlin </a:t>
            </a:r>
            <a:r>
              <a:rPr lang="en-US" sz="1000" i="1" dirty="0">
                <a:solidFill>
                  <a:srgbClr val="000000"/>
                </a:solidFill>
              </a:rPr>
              <a:t>&amp; Nick Marino</a:t>
            </a:r>
            <a:endParaRPr lang="en-US" sz="1000" b="0" i="1" dirty="0">
              <a:solidFill>
                <a:srgbClr val="000000"/>
              </a:solidFill>
            </a:endParaRPr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9AB2F9AE-2DBE-4858-B6E9-E1C33756C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862" y="902143"/>
            <a:ext cx="2667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Jay Boardman, Program Director</a:t>
            </a:r>
            <a:br>
              <a:rPr lang="en-US" sz="1000" b="1" dirty="0">
                <a:solidFill>
                  <a:srgbClr val="000000"/>
                </a:solidFill>
                <a:latin typeface="+mn-lt"/>
              </a:rPr>
            </a:br>
            <a:r>
              <a:rPr lang="en-US" sz="1000" b="1" dirty="0">
                <a:solidFill>
                  <a:srgbClr val="000000"/>
                </a:solidFill>
                <a:hlinkClick r:id="rId15"/>
              </a:rPr>
              <a:t>boardmjd@</a:t>
            </a:r>
            <a:r>
              <a:rPr lang="en-US" sz="1000" b="1" dirty="0">
                <a:hlinkClick r:id="rId3"/>
              </a:rPr>
              <a:t>pwrog</a:t>
            </a:r>
            <a:r>
              <a:rPr lang="en-US" sz="1000" b="1" dirty="0">
                <a:solidFill>
                  <a:srgbClr val="000000"/>
                </a:solidFill>
                <a:hlinkClick r:id="rId16"/>
              </a:rPr>
              <a:t>.com</a:t>
            </a:r>
            <a:r>
              <a:rPr lang="en-US" sz="1000" b="1" dirty="0">
                <a:solidFill>
                  <a:srgbClr val="000000"/>
                </a:solidFill>
                <a:hlinkClick r:id="rId17"/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b="0" dirty="0">
                <a:solidFill>
                  <a:srgbClr val="000000"/>
                </a:solidFill>
                <a:latin typeface="+mn-lt"/>
              </a:rPr>
              <a:t>Risk Management Committee,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b="0" dirty="0">
                <a:solidFill>
                  <a:srgbClr val="000000"/>
                </a:solidFill>
                <a:latin typeface="+mn-lt"/>
              </a:rPr>
              <a:t>I&amp;CWG, International-Asia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chemeClr val="bg1"/>
                </a:solidFill>
              </a:rPr>
              <a:t>(724) 841-6855</a:t>
            </a:r>
            <a:r>
              <a:rPr lang="en-US" sz="1000" dirty="0"/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000" b="0" i="1" dirty="0">
                <a:solidFill>
                  <a:srgbClr val="000000"/>
                </a:solidFill>
                <a:latin typeface="+mn-lt"/>
              </a:rPr>
              <a:t>Backup:  </a:t>
            </a:r>
            <a:r>
              <a:rPr lang="en-US" sz="1000" i="1" dirty="0">
                <a:solidFill>
                  <a:srgbClr val="000000"/>
                </a:solidFill>
              </a:rPr>
              <a:t>Chad Holderbaum</a:t>
            </a:r>
            <a:endParaRPr lang="en-US" sz="10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0" name="Text Box 73">
            <a:extLst>
              <a:ext uri="{FF2B5EF4-FFF2-40B4-BE49-F238E27FC236}">
                <a16:creationId xmlns:a16="http://schemas.microsoft.com/office/drawing/2014/main" id="{C1943E6C-1AAF-4B19-A323-A2CCB782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236" y="1840108"/>
            <a:ext cx="2667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000" b="1" dirty="0">
                <a:solidFill>
                  <a:srgbClr val="000000"/>
                </a:solidFill>
              </a:rPr>
              <a:t>Nick Marino, Program Director</a:t>
            </a:r>
          </a:p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rgbClr val="000000"/>
                </a:solidFill>
                <a:hlinkClick r:id="rId18"/>
              </a:rPr>
              <a:t>marinonr@westinghouse.com</a:t>
            </a:r>
            <a:endParaRPr lang="en-US" sz="10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Systems &amp; Equipment Committee,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0" dirty="0">
                <a:solidFill>
                  <a:srgbClr val="000000"/>
                </a:solidFill>
              </a:rPr>
              <a:t>RCP-RCS WG, Rod Control WG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</a:rPr>
              <a:t>(724) 421-5115</a:t>
            </a:r>
            <a:endParaRPr lang="en-US" sz="1000" b="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000" b="0" i="1" dirty="0">
                <a:solidFill>
                  <a:srgbClr val="000000"/>
                </a:solidFill>
              </a:rPr>
              <a:t>Backup:  Jay Boardman</a:t>
            </a:r>
          </a:p>
        </p:txBody>
      </p:sp>
      <p:sp>
        <p:nvSpPr>
          <p:cNvPr id="51" name="Text Box 18">
            <a:extLst>
              <a:ext uri="{FF2B5EF4-FFF2-40B4-BE49-F238E27FC236}">
                <a16:creationId xmlns:a16="http://schemas.microsoft.com/office/drawing/2014/main" id="{DD0C64EC-9257-4012-B5FE-EE1FB46C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0" y="3576763"/>
            <a:ext cx="2667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1000" b="1" dirty="0">
                <a:solidFill>
                  <a:srgbClr val="000000"/>
                </a:solidFill>
              </a:rPr>
              <a:t>Carolyn Mahnick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900" b="1" dirty="0">
                <a:solidFill>
                  <a:srgbClr val="000000"/>
                </a:solidFill>
                <a:hlinkClick r:id="rId19"/>
              </a:rPr>
              <a:t>mahnicc@westinghouse.com</a:t>
            </a:r>
            <a:endParaRPr lang="en-US" sz="9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>
                <a:solidFill>
                  <a:srgbClr val="000000"/>
                </a:solidFill>
              </a:rPr>
              <a:t>Project Specialist &amp; Customer Logistics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00" dirty="0">
                <a:solidFill>
                  <a:srgbClr val="000000"/>
                </a:solidFill>
              </a:rPr>
              <a:t>(724) 816-3020</a:t>
            </a:r>
            <a:endParaRPr lang="en-US" sz="10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2" name="Text Box 23">
            <a:extLst>
              <a:ext uri="{FF2B5EF4-FFF2-40B4-BE49-F238E27FC236}">
                <a16:creationId xmlns:a16="http://schemas.microsoft.com/office/drawing/2014/main" id="{5B4D24D9-745E-4C01-A488-82E0D5AF9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91" y="2799961"/>
            <a:ext cx="2667071" cy="7848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rgbClr val="000000"/>
                </a:solidFill>
                <a:latin typeface="Calibri"/>
              </a:rPr>
              <a:t>Caleb Tomlin, Program Director</a:t>
            </a:r>
            <a:br>
              <a:rPr lang="en-US" sz="1000" b="1" dirty="0">
                <a:solidFill>
                  <a:srgbClr val="000000"/>
                </a:solidFill>
                <a:latin typeface="Calibri"/>
              </a:rPr>
            </a:br>
            <a:r>
              <a:rPr lang="en-US" sz="1000" b="1" dirty="0">
                <a:solidFill>
                  <a:srgbClr val="000000"/>
                </a:solidFill>
                <a:hlinkClick r:id="rId20"/>
              </a:rPr>
              <a:t>caleb.tomlin@framatome.com</a:t>
            </a:r>
            <a:endParaRPr lang="en-US" sz="1000" b="1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  <a:latin typeface="Calibri"/>
              </a:rPr>
              <a:t>Analysis Committee</a:t>
            </a:r>
          </a:p>
          <a:p>
            <a:pPr algn="ctr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(540) 875-8746</a:t>
            </a:r>
          </a:p>
          <a:p>
            <a:pPr algn="ctr">
              <a:lnSpc>
                <a:spcPct val="90000"/>
              </a:lnSpc>
            </a:pPr>
            <a:r>
              <a:rPr lang="en-US" sz="1000" i="1" dirty="0">
                <a:solidFill>
                  <a:srgbClr val="000000"/>
                </a:solidFill>
                <a:latin typeface="Calibri"/>
              </a:rPr>
              <a:t>Backup: Chad Holderbaum</a:t>
            </a:r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6D9AF784-3491-48AC-8AAB-7BCC930C09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8702" y="3890808"/>
            <a:ext cx="228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2BE2C4-0EB4-46B2-BAF6-04F8A90BEFA2}"/>
              </a:ext>
            </a:extLst>
          </p:cNvPr>
          <p:cNvSpPr/>
          <p:nvPr/>
        </p:nvSpPr>
        <p:spPr>
          <a:xfrm>
            <a:off x="2304288" y="1962978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5D77B-0BFB-4CFA-A73A-0C37518D9D7B}"/>
              </a:ext>
            </a:extLst>
          </p:cNvPr>
          <p:cNvSpPr txBox="1"/>
          <p:nvPr/>
        </p:nvSpPr>
        <p:spPr>
          <a:xfrm>
            <a:off x="1462055" y="4783998"/>
            <a:ext cx="1787511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March 2025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80D13B6-5638-4847-8624-B906646CC41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87" y="1361185"/>
            <a:ext cx="648802" cy="447883"/>
          </a:xfrm>
          <a:prstGeom prst="rect">
            <a:avLst/>
          </a:prstGeom>
        </p:spPr>
      </p:pic>
      <p:sp>
        <p:nvSpPr>
          <p:cNvPr id="55" name="Text Box 18">
            <a:extLst>
              <a:ext uri="{FF2B5EF4-FFF2-40B4-BE49-F238E27FC236}">
                <a16:creationId xmlns:a16="http://schemas.microsoft.com/office/drawing/2014/main" id="{F14AE11D-A478-4D17-A261-3D370FADD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344" y="3607283"/>
            <a:ext cx="2667000" cy="6324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1000" b="1" dirty="0">
                <a:solidFill>
                  <a:srgbClr val="000000"/>
                </a:solidFill>
              </a:rPr>
              <a:t>Jim Andrachek, Program Director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900" b="1" dirty="0">
                <a:solidFill>
                  <a:srgbClr val="000000"/>
                </a:solidFill>
                <a:hlinkClick r:id="rId22"/>
              </a:rPr>
              <a:t>andracjd@westinghouse.com</a:t>
            </a:r>
            <a:endParaRPr lang="en-US" sz="900" b="1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chemeClr val="bg1"/>
                </a:solidFill>
              </a:rPr>
              <a:t>Global Engineering Services </a:t>
            </a:r>
            <a:r>
              <a:rPr lang="en-US" sz="1000">
                <a:solidFill>
                  <a:schemeClr val="bg1"/>
                </a:solidFill>
              </a:rPr>
              <a:t>&amp; Licensing</a:t>
            </a:r>
            <a:endParaRPr lang="en-US" sz="10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chemeClr val="bg1"/>
                </a:solidFill>
              </a:rPr>
              <a:t>(412) 496-9362</a:t>
            </a:r>
          </a:p>
        </p:txBody>
      </p:sp>
      <p:sp>
        <p:nvSpPr>
          <p:cNvPr id="56" name="Line 50">
            <a:extLst>
              <a:ext uri="{FF2B5EF4-FFF2-40B4-BE49-F238E27FC236}">
                <a16:creationId xmlns:a16="http://schemas.microsoft.com/office/drawing/2014/main" id="{F12BA6C3-9286-4F8E-877D-6C6FB6F887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888" y="4483829"/>
            <a:ext cx="228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0B70FA03-A09E-D699-55C5-E414C250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94" y="4229847"/>
            <a:ext cx="2667000" cy="4939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1000" b="1" dirty="0">
                <a:solidFill>
                  <a:srgbClr val="000000"/>
                </a:solidFill>
              </a:rPr>
              <a:t>Darren Wood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900" b="1">
                <a:solidFill>
                  <a:srgbClr val="000000"/>
                </a:solidFill>
                <a:hlinkClick r:id="rId19"/>
              </a:rPr>
              <a:t>darren</a:t>
            </a:r>
            <a:r>
              <a:rPr lang="en-US" sz="900" b="1" dirty="0">
                <a:solidFill>
                  <a:srgbClr val="000000"/>
                </a:solidFill>
                <a:hlinkClick r:id="rId19"/>
              </a:rPr>
              <a:t>.wood@framatome.</a:t>
            </a:r>
            <a:r>
              <a:rPr lang="en-US" sz="900" b="1">
                <a:solidFill>
                  <a:srgbClr val="000000"/>
                </a:solidFill>
                <a:hlinkClick r:id="rId19"/>
              </a:rPr>
              <a:t>com </a:t>
            </a:r>
            <a:endParaRPr lang="en-US" sz="9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rgbClr val="000000"/>
                </a:solidFill>
              </a:rPr>
              <a:t>(434) 221-3975</a:t>
            </a:r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Line 50">
            <a:extLst>
              <a:ext uri="{FF2B5EF4-FFF2-40B4-BE49-F238E27FC236}">
                <a16:creationId xmlns:a16="http://schemas.microsoft.com/office/drawing/2014/main" id="{4AC8FE54-FB19-94B7-85DB-BE71F6BD32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5820" y="4506777"/>
            <a:ext cx="214965" cy="136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7" name="Line 50">
            <a:extLst>
              <a:ext uri="{FF2B5EF4-FFF2-40B4-BE49-F238E27FC236}">
                <a16:creationId xmlns:a16="http://schemas.microsoft.com/office/drawing/2014/main" id="{0D82BF1E-41B0-A4A4-250A-95FF270C6B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3887" y="493507"/>
            <a:ext cx="213302" cy="732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8" name="Line 50">
            <a:extLst>
              <a:ext uri="{FF2B5EF4-FFF2-40B4-BE49-F238E27FC236}">
                <a16:creationId xmlns:a16="http://schemas.microsoft.com/office/drawing/2014/main" id="{2E7161BE-D69A-240F-D8B6-48889847E5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1629" y="2430887"/>
            <a:ext cx="228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id="{4D8856D7-9FB5-BAC8-1E79-50D84E98B0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9636" y="2292389"/>
            <a:ext cx="228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1" name="Line 50">
            <a:extLst>
              <a:ext uri="{FF2B5EF4-FFF2-40B4-BE49-F238E27FC236}">
                <a16:creationId xmlns:a16="http://schemas.microsoft.com/office/drawing/2014/main" id="{88BFC2B2-52D0-ADC0-7FD8-498F4497C3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888" y="393976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43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itle xmlns="4e73e145-5593-4d01-8f6f-cdd34b65dcd6">Program Management Office Org Chart</DocumentTitle>
    <Display xmlns="4e73e145-5593-4d01-8f6f-cdd34b65dcd6">true</Display>
    <SortOrder xmlns="4e73e145-5593-4d01-8f6f-cdd34b65dcd6">3</SortOrder>
    <MeetingID xmlns="4e73e145-5593-4d01-8f6f-cdd34b65dcd6">4</MeetingID>
    <MeetingDesc xmlns="4e73e145-5593-4d01-8f6f-cdd34b65dcd6">PWROG Organization Charts</MeetingDesc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WROG Committee Document" ma:contentTypeID="0x010100D77B13216569694CB760375D0E5EA98F00BFC0F66CED23D94D9AACBD1FA5140633" ma:contentTypeVersion="12" ma:contentTypeDescription="PWROGCommitteeDocument" ma:contentTypeScope="" ma:versionID="a1d3cb4d3352f4c1cba77a29d607e993">
  <xsd:schema xmlns:xsd="http://www.w3.org/2001/XMLSchema" xmlns:xs="http://www.w3.org/2001/XMLSchema" xmlns:p="http://schemas.microsoft.com/office/2006/metadata/properties" xmlns:ns2="4e73e145-5593-4d01-8f6f-cdd34b65dcd6" xmlns:ns3="d30a1f47-d5a1-4552-ab13-1da004ed8f8b" targetNamespace="http://schemas.microsoft.com/office/2006/metadata/properties" ma:root="true" ma:fieldsID="3f82e715b86ae6537f64b532068e956c" ns2:_="" ns3:_="">
    <xsd:import namespace="4e73e145-5593-4d01-8f6f-cdd34b65dcd6"/>
    <xsd:import namespace="d30a1f47-d5a1-4552-ab13-1da004ed8f8b"/>
    <xsd:element name="properties">
      <xsd:complexType>
        <xsd:sequence>
          <xsd:element name="documentManagement">
            <xsd:complexType>
              <xsd:all>
                <xsd:element ref="ns2:DocumentTitle" minOccurs="0"/>
                <xsd:element ref="ns2:Display" minOccurs="0"/>
                <xsd:element ref="ns2:MeetingDesc" minOccurs="0"/>
                <xsd:element ref="ns2:SortOrder" minOccurs="0"/>
                <xsd:element ref="ns2:Meeting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3e145-5593-4d01-8f6f-cdd34b65dcd6" elementFormDefault="qualified">
    <xsd:import namespace="http://schemas.microsoft.com/office/2006/documentManagement/types"/>
    <xsd:import namespace="http://schemas.microsoft.com/office/infopath/2007/PartnerControls"/>
    <xsd:element name="DocumentTitle" ma:index="8" nillable="true" ma:displayName="DocumentTitle" ma:internalName="DocumentTitle" ma:readOnly="false">
      <xsd:simpleType>
        <xsd:restriction base="dms:Text">
          <xsd:maxLength value="255"/>
        </xsd:restriction>
      </xsd:simpleType>
    </xsd:element>
    <xsd:element name="Display" ma:index="9" nillable="true" ma:displayName="Display" ma:default="1" ma:internalName="Display" ma:readOnly="false">
      <xsd:simpleType>
        <xsd:restriction base="dms:Boolean"/>
      </xsd:simpleType>
    </xsd:element>
    <xsd:element name="MeetingDesc" ma:index="10" nillable="true" ma:displayName="Meeting Description" ma:internalName="MeetingDesc" ma:readOnly="false">
      <xsd:simpleType>
        <xsd:restriction base="dms:Text">
          <xsd:maxLength value="255"/>
        </xsd:restriction>
      </xsd:simpleType>
    </xsd:element>
    <xsd:element name="SortOrder" ma:index="11" nillable="true" ma:displayName="Sort Order" ma:decimals="0" ma:internalName="SortOrder" ma:readOnly="false" ma:percentage="FALSE">
      <xsd:simpleType>
        <xsd:restriction base="dms:Number"/>
      </xsd:simpleType>
    </xsd:element>
    <xsd:element name="MeetingID" ma:index="12" nillable="true" ma:displayName="Meeting ID" ma:decimals="0" ma:default="1" ma:internalName="MeetingID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a1f47-d5a1-4552-ab13-1da004ed8f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D052CA-F9FA-48EB-B378-0EDED2660BCE}">
  <ds:schemaRefs>
    <ds:schemaRef ds:uri="4e73e145-5593-4d01-8f6f-cdd34b65dcd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30a1f47-d5a1-4552-ab13-1da004ed8f8b"/>
    <ds:schemaRef ds:uri="http://www.w3.org/XML/1998/namespace"/>
    <ds:schemaRef ds:uri="30086db3-4eb1-4cf3-a348-c5a162487a2c"/>
    <ds:schemaRef ds:uri="387a7601-b5b1-47ac-842e-dd91800223b9"/>
  </ds:schemaRefs>
</ds:datastoreItem>
</file>

<file path=customXml/itemProps2.xml><?xml version="1.0" encoding="utf-8"?>
<ds:datastoreItem xmlns:ds="http://schemas.openxmlformats.org/officeDocument/2006/customXml" ds:itemID="{7E8F4D34-9B13-4574-8BE9-5F8B32C8DD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864F45-3B39-451D-9269-5721407E91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73e145-5593-4d01-8f6f-cdd34b65dcd6"/>
    <ds:schemaRef ds:uri="d30a1f47-d5a1-4552-ab13-1da004ed8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378</Words>
  <Application>Microsoft Office PowerPoint</Application>
  <PresentationFormat>On-screen Show (16:9)</PresentationFormat>
  <Paragraphs>74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Westinghouse Electric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Leadership Overview</dc:title>
  <dc:creator>zachart</dc:creator>
  <cp:lastModifiedBy>Mahnick, Carolyn</cp:lastModifiedBy>
  <cp:revision>170</cp:revision>
  <dcterms:created xsi:type="dcterms:W3CDTF">2013-12-12T16:39:22Z</dcterms:created>
  <dcterms:modified xsi:type="dcterms:W3CDTF">2025-03-06T20:39:07Z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0x010100D77B13216569694CB760375D0E5EA98F00BFC0F66CED23D94D9AACBD1FA5140633</vt:lpwstr>
  </property>
  <property fmtid="{D5CDD505-2E9C-101B-9397-08002B2CF9AE}" pid="3" name="URL">
    <vt:lpwstr/>
  </property>
  <property fmtid="{D5CDD505-2E9C-101B-9397-08002B2CF9AE}" pid="4" name="MediaServiceImageTags">
    <vt:lpwstr/>
  </property>
</Properties>
</file>